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60" r:id="rId2"/>
    <p:sldId id="256" r:id="rId3"/>
    <p:sldId id="257" r:id="rId4"/>
    <p:sldId id="261" r:id="rId5"/>
    <p:sldId id="258" r:id="rId6"/>
    <p:sldId id="259" r:id="rId7"/>
    <p:sldId id="262" r:id="rId8"/>
    <p:sldId id="264" r:id="rId9"/>
    <p:sldId id="265" r:id="rId10"/>
    <p:sldId id="263" r:id="rId11"/>
    <p:sldId id="269" r:id="rId12"/>
    <p:sldId id="270" r:id="rId13"/>
    <p:sldId id="271" r:id="rId14"/>
    <p:sldId id="266" r:id="rId15"/>
    <p:sldId id="267" r:id="rId16"/>
    <p:sldId id="268" r:id="rId17"/>
    <p:sldId id="272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4B077C-5C74-4BFC-AB86-A01D02C81233}" type="datetimeFigureOut">
              <a:rPr lang="en-US" smtClean="0"/>
              <a:pPr/>
              <a:t>06/07/2010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9DAA16-CFD5-45A4-95D1-85D685F9B0B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06/07/2010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06/07/2010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06/07/2010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06/07/2010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06/07/2010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06/07/2010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06/07/2010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06/07/2010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06/07/2010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06/07/2010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06/07/2010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06/07/2010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rbidocs.rbi.org.in/rdocs/Speeches/DOCs/69613.doc" TargetMode="Externa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b="1" dirty="0" smtClean="0"/>
              <a:t>Ref:</a:t>
            </a:r>
          </a:p>
          <a:p>
            <a:pPr marL="514350" indent="-514350">
              <a:buAutoNum type="arabicPeriod"/>
            </a:pPr>
            <a:r>
              <a:rPr lang="en-US" b="1" dirty="0" smtClean="0"/>
              <a:t>Coping With Liquidity Management in India: A Practitioner's View </a:t>
            </a:r>
            <a:r>
              <a:rPr lang="en-US" b="1" dirty="0" err="1" smtClean="0"/>
              <a:t>Rakesh</a:t>
            </a:r>
            <a:r>
              <a:rPr lang="en-US" b="1" dirty="0" smtClean="0"/>
              <a:t> Mohan </a:t>
            </a:r>
            <a:r>
              <a:rPr lang="en-US" dirty="0" smtClean="0"/>
              <a:t>.</a:t>
            </a:r>
            <a:r>
              <a:rPr lang="en-US" u="sng" dirty="0" smtClean="0">
                <a:hlinkClick r:id="rId2"/>
              </a:rPr>
              <a:t>http://rbidocs.rbi.org.in/rdocs/Speeches/DOCs/69613.doc</a:t>
            </a:r>
            <a:r>
              <a:rPr lang="en-US" u="sng" dirty="0" smtClean="0"/>
              <a:t> ,</a:t>
            </a:r>
          </a:p>
          <a:p>
            <a:pPr marL="514350" indent="-514350">
              <a:buAutoNum type="arabicPeriod"/>
            </a:pPr>
            <a:r>
              <a:rPr lang="en-US" dirty="0" smtClean="0"/>
              <a:t>Monetary, banking and financial developments in </a:t>
            </a:r>
            <a:r>
              <a:rPr lang="en-US" dirty="0" err="1" smtClean="0"/>
              <a:t>india</a:t>
            </a:r>
            <a:r>
              <a:rPr lang="en-US" dirty="0" smtClean="0"/>
              <a:t> 1947-2009-10, </a:t>
            </a:r>
            <a:r>
              <a:rPr lang="en-US" dirty="0" err="1" smtClean="0"/>
              <a:t>Niti</a:t>
            </a:r>
            <a:r>
              <a:rPr lang="en-US" dirty="0" smtClean="0"/>
              <a:t> </a:t>
            </a:r>
            <a:r>
              <a:rPr lang="en-US" dirty="0" err="1" smtClean="0"/>
              <a:t>bhasin</a:t>
            </a:r>
            <a:r>
              <a:rPr lang="en-US" dirty="0" smtClean="0"/>
              <a:t>  pg 86-88</a:t>
            </a:r>
          </a:p>
          <a:p>
            <a:pPr marL="514350" indent="-514350">
              <a:buAutoNum type="arabicPeriod"/>
            </a:pPr>
            <a:r>
              <a:rPr lang="en-US" dirty="0" smtClean="0"/>
              <a:t>Business Economics III ,Johnson pg 43 -45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dirty="0" smtClean="0"/>
              <a:t>3. </a:t>
            </a:r>
            <a:r>
              <a:rPr lang="en-US" dirty="0" smtClean="0">
                <a:solidFill>
                  <a:srgbClr val="FF0000"/>
                </a:solidFill>
              </a:rPr>
              <a:t>Interim Liquidity Adjustment Facility:</a:t>
            </a:r>
          </a:p>
          <a:p>
            <a:r>
              <a:rPr lang="en-US" dirty="0" smtClean="0"/>
              <a:t>Recommended by </a:t>
            </a:r>
            <a:r>
              <a:rPr lang="en-US" dirty="0" err="1" smtClean="0"/>
              <a:t>Narasimham</a:t>
            </a:r>
            <a:r>
              <a:rPr lang="en-US" dirty="0" smtClean="0"/>
              <a:t> committee II 98 to further develop the short term money market</a:t>
            </a:r>
          </a:p>
          <a:p>
            <a:r>
              <a:rPr lang="en-US" dirty="0" smtClean="0"/>
              <a:t>Introduced in 1999.</a:t>
            </a:r>
          </a:p>
          <a:p>
            <a:r>
              <a:rPr lang="en-US" dirty="0" smtClean="0"/>
              <a:t>Provided liquidity management through combination of </a:t>
            </a:r>
            <a:r>
              <a:rPr lang="en-US" dirty="0" smtClean="0">
                <a:solidFill>
                  <a:srgbClr val="00B050"/>
                </a:solidFill>
              </a:rPr>
              <a:t>repo, export credit refinance and collateralized lending facility.    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Liquidity Adjustment Facility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B050"/>
                </a:solidFill>
              </a:rPr>
              <a:t>Introduced in the year 2000</a:t>
            </a:r>
          </a:p>
          <a:p>
            <a:r>
              <a:rPr lang="en-US" dirty="0" smtClean="0">
                <a:solidFill>
                  <a:srgbClr val="00B050"/>
                </a:solidFill>
              </a:rPr>
              <a:t>Revised in the year 2004-repo and reverse repo auctions on daily basis</a:t>
            </a:r>
          </a:p>
          <a:p>
            <a:r>
              <a:rPr lang="en-US" dirty="0" smtClean="0">
                <a:solidFill>
                  <a:srgbClr val="00B050"/>
                </a:solidFill>
              </a:rPr>
              <a:t>Absorption of liquidity peaked in September 4</a:t>
            </a:r>
            <a:r>
              <a:rPr lang="en-US" baseline="30000" dirty="0" smtClean="0">
                <a:solidFill>
                  <a:srgbClr val="00B050"/>
                </a:solidFill>
              </a:rPr>
              <a:t>th</a:t>
            </a:r>
            <a:r>
              <a:rPr lang="en-US" dirty="0" smtClean="0">
                <a:solidFill>
                  <a:srgbClr val="00B050"/>
                </a:solidFill>
              </a:rPr>
              <a:t> 2009 at Rs 1,68,215 </a:t>
            </a:r>
            <a:r>
              <a:rPr lang="en-US" dirty="0" err="1" smtClean="0">
                <a:solidFill>
                  <a:srgbClr val="00B050"/>
                </a:solidFill>
              </a:rPr>
              <a:t>crores</a:t>
            </a:r>
            <a:r>
              <a:rPr lang="en-US" dirty="0" smtClean="0"/>
              <a:t>. 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100" dirty="0" smtClean="0"/>
              <a:t>The results of the RBI Repo/Reverse Repo auctions held on June 25, 2010 are: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228600" y="1600200"/>
          <a:ext cx="8763000" cy="45159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90750"/>
                <a:gridCol w="2190750"/>
                <a:gridCol w="2190750"/>
                <a:gridCol w="2190750"/>
              </a:tblGrid>
              <a:tr h="1290474">
                <a:tc rowSpan="2" gridSpan="2">
                  <a:txBody>
                    <a:bodyPr/>
                    <a:lstStyle/>
                    <a:p>
                      <a:pPr algn="ctr"/>
                      <a:r>
                        <a:rPr lang="en-US" sz="2400" b="1" dirty="0"/>
                        <a:t>Item </a:t>
                      </a:r>
                      <a:endParaRPr lang="en-US" sz="2400" dirty="0"/>
                    </a:p>
                  </a:txBody>
                  <a:tcPr marL="0" marR="0" marT="0" marB="0"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/>
                        <a:t>3 days Reverse Repo Auction</a:t>
                      </a:r>
                      <a:br>
                        <a:rPr lang="en-US" sz="2400" b="1" dirty="0"/>
                      </a:br>
                      <a:r>
                        <a:rPr lang="en-US" sz="2400" b="1" dirty="0"/>
                        <a:t>(Sale of securities by RBI)</a:t>
                      </a:r>
                      <a:endParaRPr lang="en-US" sz="2400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/>
                        <a:t>3 days Repo Auction  </a:t>
                      </a:r>
                      <a:r>
                        <a:rPr lang="en-US" sz="2400" dirty="0"/>
                        <a:t/>
                      </a:r>
                      <a:br>
                        <a:rPr lang="en-US" sz="2400" dirty="0"/>
                      </a:br>
                      <a:r>
                        <a:rPr lang="en-US" sz="2400" b="1" dirty="0"/>
                        <a:t>(Purchase of securities by RBI)</a:t>
                      </a:r>
                      <a:endParaRPr lang="en-US" sz="2400" dirty="0"/>
                    </a:p>
                  </a:txBody>
                  <a:tcPr marL="0" marR="0" marT="0" marB="0"/>
                </a:tc>
              </a:tr>
              <a:tr h="436132"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/>
                        <a:t>3.75% Fixed Rate </a:t>
                      </a:r>
                      <a:endParaRPr lang="en-US" sz="240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/>
                        <a:t>5.25% Fixed Rate </a:t>
                      </a:r>
                      <a:endParaRPr lang="en-US" sz="2400" dirty="0"/>
                    </a:p>
                  </a:txBody>
                  <a:tcPr marL="0" marR="0" marT="0" marB="0"/>
                </a:tc>
              </a:tr>
              <a:tr h="436132">
                <a:tc gridSpan="2">
                  <a:txBody>
                    <a:bodyPr/>
                    <a:lstStyle/>
                    <a:p>
                      <a:pPr algn="ctr"/>
                      <a:r>
                        <a:rPr lang="en-US" sz="2400" b="1"/>
                        <a:t>1. Bids received</a:t>
                      </a:r>
                      <a:r>
                        <a:rPr lang="en-US" sz="2400"/>
                        <a:t> </a:t>
                      </a: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/>
                        <a:t> </a:t>
                      </a:r>
                      <a:endParaRPr lang="en-US" sz="240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/>
                        <a:t> </a:t>
                      </a:r>
                      <a:endParaRPr lang="en-US" sz="2400" dirty="0"/>
                    </a:p>
                  </a:txBody>
                  <a:tcPr marL="0" marR="0" marT="0" marB="0"/>
                </a:tc>
              </a:tr>
              <a:tr h="436132">
                <a:tc>
                  <a:txBody>
                    <a:bodyPr/>
                    <a:lstStyle/>
                    <a:p>
                      <a:pPr algn="r"/>
                      <a:r>
                        <a:rPr lang="en-US" sz="2400"/>
                        <a:t>(i)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/>
                        <a:t>Number</a:t>
                      </a:r>
                      <a:r>
                        <a:rPr lang="en-US" sz="2400" b="1"/>
                        <a:t> </a:t>
                      </a:r>
                      <a:endParaRPr lang="en-US" sz="240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/>
                        <a:t>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27</a:t>
                      </a:r>
                    </a:p>
                  </a:txBody>
                  <a:tcPr marL="0" marR="0" marT="0" marB="0"/>
                </a:tc>
              </a:tr>
              <a:tr h="436132">
                <a:tc>
                  <a:txBody>
                    <a:bodyPr/>
                    <a:lstStyle/>
                    <a:p>
                      <a:pPr algn="r"/>
                      <a:r>
                        <a:rPr lang="en-US" sz="2400"/>
                        <a:t>(ii)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/>
                        <a:t>Amount</a:t>
                      </a:r>
                      <a:r>
                        <a:rPr lang="en-US" sz="2400" b="1"/>
                        <a:t> </a:t>
                      </a:r>
                      <a:endParaRPr lang="en-US" sz="240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/>
                        <a:t>200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42,710</a:t>
                      </a:r>
                    </a:p>
                  </a:txBody>
                  <a:tcPr marL="0" marR="0" marT="0" marB="0"/>
                </a:tc>
              </a:tr>
              <a:tr h="436132">
                <a:tc gridSpan="2">
                  <a:txBody>
                    <a:bodyPr/>
                    <a:lstStyle/>
                    <a:p>
                      <a:pPr algn="ctr"/>
                      <a:r>
                        <a:rPr lang="en-US" sz="2400" b="1"/>
                        <a:t>2. Bids accepted </a:t>
                      </a:r>
                      <a:endParaRPr lang="en-US" sz="2400"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/>
                        <a:t> 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 </a:t>
                      </a:r>
                    </a:p>
                  </a:txBody>
                  <a:tcPr marL="0" marR="0" marT="0" marB="0"/>
                </a:tc>
              </a:tr>
              <a:tr h="436132">
                <a:tc>
                  <a:txBody>
                    <a:bodyPr/>
                    <a:lstStyle/>
                    <a:p>
                      <a:pPr algn="r"/>
                      <a:r>
                        <a:rPr lang="en-US" sz="2400"/>
                        <a:t>(i)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/>
                        <a:t>Number</a:t>
                      </a:r>
                      <a:r>
                        <a:rPr lang="en-US" sz="2400" b="1"/>
                        <a:t> </a:t>
                      </a:r>
                      <a:endParaRPr lang="en-US" sz="240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/>
                        <a:t>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27</a:t>
                      </a:r>
                    </a:p>
                  </a:txBody>
                  <a:tcPr marL="0" marR="0" marT="0" marB="0"/>
                </a:tc>
              </a:tr>
              <a:tr h="436132">
                <a:tc>
                  <a:txBody>
                    <a:bodyPr/>
                    <a:lstStyle/>
                    <a:p>
                      <a:pPr algn="r"/>
                      <a:r>
                        <a:rPr lang="en-US" sz="2400"/>
                        <a:t>(ii)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/>
                        <a:t>Amount</a:t>
                      </a:r>
                      <a:r>
                        <a:rPr lang="en-US" sz="2400" b="1"/>
                        <a:t> </a:t>
                      </a:r>
                      <a:endParaRPr lang="en-US" sz="240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/>
                        <a:t>200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42,710</a:t>
                      </a:r>
                    </a:p>
                  </a:txBody>
                  <a:tcPr marL="0" marR="0" marT="0" marB="0"/>
                </a:tc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4114800" y="990600"/>
            <a:ext cx="4495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/>
              <a:t>Amount  (face value in Rs. </a:t>
            </a:r>
            <a:r>
              <a:rPr lang="en-US" sz="2400" dirty="0" err="1" smtClean="0"/>
              <a:t>crore</a:t>
            </a:r>
            <a:r>
              <a:rPr lang="en-US" sz="2400" dirty="0" smtClean="0"/>
              <a:t>)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Introduction of market stabilization scheme (MSS)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LAF and OMO not sufficient to absorb liquidity</a:t>
            </a:r>
          </a:p>
          <a:p>
            <a:pPr>
              <a:buNone/>
            </a:pPr>
            <a:r>
              <a:rPr lang="en-US" dirty="0" smtClean="0"/>
              <a:t> in 2003 – 2004.</a:t>
            </a:r>
          </a:p>
          <a:p>
            <a:r>
              <a:rPr lang="en-US" dirty="0" smtClean="0"/>
              <a:t>Therefore RBI signed </a:t>
            </a:r>
            <a:r>
              <a:rPr lang="en-US" dirty="0" err="1" smtClean="0"/>
              <a:t>MoU</a:t>
            </a:r>
            <a:r>
              <a:rPr lang="en-US" dirty="0" smtClean="0"/>
              <a:t> with GOI for issuance of T- bills and dated </a:t>
            </a:r>
            <a:r>
              <a:rPr lang="en-US" dirty="0" err="1" smtClean="0"/>
              <a:t>govt</a:t>
            </a:r>
            <a:r>
              <a:rPr lang="en-US" dirty="0" smtClean="0"/>
              <a:t> securities under MSS. </a:t>
            </a:r>
          </a:p>
          <a:p>
            <a:r>
              <a:rPr lang="en-US" dirty="0" smtClean="0"/>
              <a:t>Such T – bills and securities  to be matched by </a:t>
            </a:r>
          </a:p>
          <a:p>
            <a:pPr>
              <a:buNone/>
            </a:pPr>
            <a:r>
              <a:rPr lang="en-US" dirty="0" smtClean="0"/>
              <a:t>    equivalent cash balance held by the </a:t>
            </a:r>
            <a:r>
              <a:rPr lang="en-US" dirty="0" err="1" smtClean="0"/>
              <a:t>govt</a:t>
            </a:r>
            <a:r>
              <a:rPr lang="en-US" dirty="0" smtClean="0"/>
              <a:t> in a separate cash account, maintained and operated by RBI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Challenge of open economy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2819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935469">
                <a:tc rowSpan="2">
                  <a:txBody>
                    <a:bodyPr/>
                    <a:lstStyle/>
                    <a:p>
                      <a:r>
                        <a:rPr lang="en-US" sz="24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Year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 sz="24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Gross flows</a:t>
                      </a:r>
                      <a:endParaRPr lang="en-US" sz="2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93546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Trillion rupees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Percent to GDP</a:t>
                      </a:r>
                      <a:endParaRPr lang="en-US" sz="2400" dirty="0"/>
                    </a:p>
                  </a:txBody>
                  <a:tcPr/>
                </a:tc>
              </a:tr>
              <a:tr h="474231">
                <a:tc>
                  <a:txBody>
                    <a:bodyPr/>
                    <a:lstStyle/>
                    <a:p>
                      <a:r>
                        <a:rPr lang="en-US" sz="24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1999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9.16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51.28</a:t>
                      </a:r>
                      <a:endParaRPr lang="en-US" sz="2400" dirty="0"/>
                    </a:p>
                  </a:txBody>
                  <a:tcPr/>
                </a:tc>
              </a:tr>
              <a:tr h="474231">
                <a:tc>
                  <a:txBody>
                    <a:bodyPr/>
                    <a:lstStyle/>
                    <a:p>
                      <a:r>
                        <a:rPr lang="en-US" sz="24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2006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41.18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110.01</a:t>
                      </a:r>
                      <a:endParaRPr lang="en-US" sz="24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Difficulties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8915400" cy="5257800"/>
          </a:xfrm>
        </p:spPr>
        <p:txBody>
          <a:bodyPr>
            <a:normAutofit/>
          </a:bodyPr>
          <a:lstStyle/>
          <a:p>
            <a:r>
              <a:rPr lang="en-US" dirty="0" smtClean="0"/>
              <a:t>1. RBI ran out of stocks of government bonds in May 2004,      at the  end of Period 3.</a:t>
            </a:r>
          </a:p>
          <a:p>
            <a:r>
              <a:rPr lang="en-US" dirty="0" smtClean="0"/>
              <a:t>2 .M0 is smaller than NFA(!).</a:t>
            </a:r>
          </a:p>
          <a:p>
            <a:r>
              <a:rPr lang="en-US" dirty="0" smtClean="0"/>
              <a:t>3. </a:t>
            </a:r>
            <a:r>
              <a:rPr lang="en-US" dirty="0" err="1" smtClean="0"/>
              <a:t>Forex</a:t>
            </a:r>
            <a:r>
              <a:rPr lang="en-US" dirty="0" smtClean="0"/>
              <a:t> intervention continued -</a:t>
            </a:r>
          </a:p>
          <a:p>
            <a:r>
              <a:rPr lang="en-US" dirty="0" smtClean="0"/>
              <a:t>4.Greater </a:t>
            </a:r>
            <a:r>
              <a:rPr lang="en-US" dirty="0" err="1" smtClean="0"/>
              <a:t>globalisation</a:t>
            </a:r>
            <a:r>
              <a:rPr lang="en-US" dirty="0" smtClean="0"/>
              <a:t> requires bigger market manipulation - e.g. $12 billion in February 2007 alone.</a:t>
            </a:r>
          </a:p>
          <a:p>
            <a:r>
              <a:rPr lang="en-US" dirty="0" smtClean="0"/>
              <a:t>5. Rising inflation a worry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It is the objective of RBI policy that the money market rates should normally move within the </a:t>
            </a:r>
            <a:r>
              <a:rPr lang="en-US" i="1" dirty="0" smtClean="0"/>
              <a:t>corridor of the policy rates</a:t>
            </a:r>
          </a:p>
          <a:p>
            <a:r>
              <a:rPr lang="en-US" dirty="0" smtClean="0"/>
              <a:t>(currently within the band of 3.25 percent and 4.75 percent).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Joke for the day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physics teacher saw a boy sleeping ..asked him to get up and asked "tell me the unit of power"..the boy said "what sir?" the teacher..gr8 correct . 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sz="1800" b="1" dirty="0" smtClean="0"/>
              <a:t/>
            </a:r>
            <a:br>
              <a:rPr lang="en-US" sz="1800" b="1" dirty="0" smtClean="0"/>
            </a:br>
            <a:r>
              <a:rPr lang="en-US" sz="1800" b="1" dirty="0" smtClean="0"/>
              <a:t/>
            </a:r>
            <a:br>
              <a:rPr lang="en-US" sz="1800" b="1" dirty="0" smtClean="0"/>
            </a:br>
            <a:r>
              <a:rPr lang="en-US" sz="1800" b="1" dirty="0" smtClean="0"/>
              <a:t/>
            </a:r>
            <a:br>
              <a:rPr lang="en-US" sz="1800" b="1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Before opening of the economy through the 1990s, both the </a:t>
            </a:r>
            <a:r>
              <a:rPr lang="en-US" dirty="0" smtClean="0">
                <a:solidFill>
                  <a:srgbClr val="FF0000"/>
                </a:solidFill>
              </a:rPr>
              <a:t>current and capital accounts were controlled. </a:t>
            </a:r>
          </a:p>
          <a:p>
            <a:r>
              <a:rPr lang="en-US" dirty="0" smtClean="0"/>
              <a:t>Portfolio </a:t>
            </a:r>
            <a:r>
              <a:rPr lang="en-US" dirty="0" smtClean="0">
                <a:solidFill>
                  <a:srgbClr val="FF0000"/>
                </a:solidFill>
              </a:rPr>
              <a:t>flows</a:t>
            </a:r>
            <a:r>
              <a:rPr lang="en-US" dirty="0" smtClean="0"/>
              <a:t> were not permitted and foreign direct investment was </a:t>
            </a:r>
            <a:r>
              <a:rPr lang="en-US" dirty="0" smtClean="0">
                <a:solidFill>
                  <a:srgbClr val="FF0000"/>
                </a:solidFill>
              </a:rPr>
              <a:t>negligible. </a:t>
            </a:r>
          </a:p>
          <a:p>
            <a:r>
              <a:rPr lang="en-US" dirty="0" smtClean="0"/>
              <a:t>The </a:t>
            </a:r>
            <a:r>
              <a:rPr lang="en-US" dirty="0" smtClean="0">
                <a:solidFill>
                  <a:srgbClr val="FF0000"/>
                </a:solidFill>
              </a:rPr>
              <a:t>only</a:t>
            </a:r>
            <a:r>
              <a:rPr lang="en-US" dirty="0" smtClean="0"/>
              <a:t> largely "uncontrolled" flows were </a:t>
            </a:r>
            <a:r>
              <a:rPr lang="en-US" dirty="0" smtClean="0">
                <a:solidFill>
                  <a:srgbClr val="FF0000"/>
                </a:solidFill>
              </a:rPr>
              <a:t>NRI deposits.</a:t>
            </a:r>
          </a:p>
          <a:p>
            <a:r>
              <a:rPr lang="en-US" dirty="0" smtClean="0"/>
              <a:t>The </a:t>
            </a:r>
            <a:r>
              <a:rPr lang="en-US" dirty="0" smtClean="0">
                <a:solidFill>
                  <a:srgbClr val="FF0000"/>
                </a:solidFill>
              </a:rPr>
              <a:t>exchange rate was also controlled</a:t>
            </a:r>
            <a:r>
              <a:rPr lang="en-US" dirty="0" smtClean="0"/>
              <a:t>: it was linked to a basket of currencies and moved as a crawling peg. </a:t>
            </a:r>
          </a:p>
          <a:p>
            <a:r>
              <a:rPr lang="en-US" dirty="0" smtClean="0"/>
              <a:t>Consequently, </a:t>
            </a:r>
            <a:r>
              <a:rPr lang="en-US" dirty="0" smtClean="0">
                <a:solidFill>
                  <a:srgbClr val="FF0000"/>
                </a:solidFill>
              </a:rPr>
              <a:t>monetary policy </a:t>
            </a:r>
            <a:r>
              <a:rPr lang="en-US" b="1" dirty="0" smtClean="0">
                <a:solidFill>
                  <a:srgbClr val="FF0000"/>
                </a:solidFill>
              </a:rPr>
              <a:t>management</a:t>
            </a:r>
            <a:r>
              <a:rPr lang="en-US" dirty="0" smtClean="0"/>
              <a:t>, such as it was, </a:t>
            </a:r>
            <a:r>
              <a:rPr lang="en-US" dirty="0" smtClean="0">
                <a:solidFill>
                  <a:srgbClr val="FF0000"/>
                </a:solidFill>
              </a:rPr>
              <a:t>did not pose serious problems</a:t>
            </a:r>
            <a:r>
              <a:rPr lang="en-US" dirty="0" smtClean="0"/>
              <a:t>, particularly since most interest rates were fixed administratively.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5715000"/>
          </a:xfrm>
        </p:spPr>
        <p:txBody>
          <a:bodyPr>
            <a:normAutofit fontScale="85000" lnSpcReduction="20000"/>
          </a:bodyPr>
          <a:lstStyle/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 </a:t>
            </a:r>
            <a:r>
              <a:rPr lang="en-US" sz="3600" dirty="0" smtClean="0"/>
              <a:t>after substantial opening of the economy i.e. deregulation of interest rates-</a:t>
            </a:r>
          </a:p>
          <a:p>
            <a:endParaRPr lang="en-US" sz="3600" dirty="0" smtClean="0"/>
          </a:p>
          <a:p>
            <a:r>
              <a:rPr lang="en-US" sz="3600" dirty="0" smtClean="0"/>
              <a:t>It has had to operate simultaneously on the external account in the foreign exchange market to contain volatility in the exchange rate.</a:t>
            </a:r>
          </a:p>
          <a:p>
            <a:pPr>
              <a:buNone/>
            </a:pPr>
            <a:r>
              <a:rPr lang="en-US" sz="3600" dirty="0" smtClean="0"/>
              <a:t>      From </a:t>
            </a:r>
            <a:r>
              <a:rPr lang="en-US" sz="3600" dirty="0" smtClean="0">
                <a:solidFill>
                  <a:srgbClr val="FF0000"/>
                </a:solidFill>
              </a:rPr>
              <a:t>US $ 118 million during 1991- 92, capital flows to in rose to US $ 15 billion in 2004-05</a:t>
            </a:r>
          </a:p>
          <a:p>
            <a:pPr>
              <a:buNone/>
            </a:pPr>
            <a:endParaRPr lang="en-US" sz="3600" dirty="0" smtClean="0">
              <a:solidFill>
                <a:srgbClr val="FF0000"/>
              </a:solidFill>
            </a:endParaRPr>
          </a:p>
          <a:p>
            <a:r>
              <a:rPr lang="en-US" sz="3600" dirty="0" smtClean="0"/>
              <a:t>and in the domestic market to contain volatility in interest rates. </a:t>
            </a:r>
          </a:p>
          <a:p>
            <a:endParaRPr lang="en-US" sz="3600" dirty="0" smtClean="0"/>
          </a:p>
          <a:p>
            <a:endParaRPr lang="en-US" sz="3600" dirty="0" smtClean="0"/>
          </a:p>
          <a:p>
            <a:pPr>
              <a:buNone/>
            </a:pP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both the exchange rate and interest rate are the key prices reflecting the cost of money</a:t>
            </a:r>
          </a:p>
          <a:p>
            <a:endParaRPr lang="en-US" dirty="0" smtClean="0"/>
          </a:p>
          <a:p>
            <a:r>
              <a:rPr lang="en-US" dirty="0" smtClean="0"/>
              <a:t>Excessive fluctuation  and volatility hides the underlying value and gives rise to confusing signals. </a:t>
            </a:r>
          </a:p>
          <a:p>
            <a:endParaRPr lang="en-US" dirty="0" smtClean="0"/>
          </a:p>
          <a:p>
            <a:r>
              <a:rPr lang="en-US" dirty="0" smtClean="0"/>
              <a:t>The task of </a:t>
            </a:r>
            <a:r>
              <a:rPr lang="en-US" b="1" dirty="0" smtClean="0"/>
              <a:t>liquidity</a:t>
            </a:r>
            <a:r>
              <a:rPr lang="en-US" dirty="0" smtClean="0"/>
              <a:t> </a:t>
            </a:r>
            <a:r>
              <a:rPr lang="en-US" b="1" dirty="0" smtClean="0"/>
              <a:t>management</a:t>
            </a:r>
            <a:r>
              <a:rPr lang="en-US" dirty="0" smtClean="0"/>
              <a:t> then is to provide a framework for the facilitation of </a:t>
            </a:r>
            <a:r>
              <a:rPr lang="en-US" dirty="0" err="1" smtClean="0"/>
              <a:t>forex</a:t>
            </a:r>
            <a:r>
              <a:rPr lang="en-US" dirty="0" smtClean="0"/>
              <a:t> and money market transactions that result in price discovery without excessive volatility. 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liquidity management?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While in the macroeconomic context, </a:t>
            </a:r>
            <a:r>
              <a:rPr lang="en-US" b="1" dirty="0" smtClean="0"/>
              <a:t>liquidity</a:t>
            </a:r>
            <a:r>
              <a:rPr lang="en-US" dirty="0" smtClean="0"/>
              <a:t> </a:t>
            </a:r>
            <a:r>
              <a:rPr lang="en-US" b="1" dirty="0" smtClean="0"/>
              <a:t>management</a:t>
            </a:r>
            <a:r>
              <a:rPr lang="en-US" dirty="0" smtClean="0"/>
              <a:t> refers to overall monetary conditions, reflecting the extent of </a:t>
            </a:r>
            <a:r>
              <a:rPr lang="en-US" dirty="0" smtClean="0">
                <a:solidFill>
                  <a:srgbClr val="FF0000"/>
                </a:solidFill>
              </a:rPr>
              <a:t>mismatch between demand and supply </a:t>
            </a:r>
            <a:r>
              <a:rPr lang="en-US" dirty="0" smtClean="0"/>
              <a:t>of overall monetary resources</a:t>
            </a:r>
          </a:p>
          <a:p>
            <a:r>
              <a:rPr lang="en-US" dirty="0" smtClean="0"/>
              <a:t>for a central bank, it is the framework and set of instruments that the central bank follows in </a:t>
            </a:r>
            <a:r>
              <a:rPr lang="en-US" dirty="0" smtClean="0">
                <a:solidFill>
                  <a:srgbClr val="FF0000"/>
                </a:solidFill>
              </a:rPr>
              <a:t>steering the amount of </a:t>
            </a:r>
            <a:r>
              <a:rPr lang="en-US" i="1" dirty="0" smtClean="0">
                <a:solidFill>
                  <a:srgbClr val="FF0000"/>
                </a:solidFill>
              </a:rPr>
              <a:t>bank reserves</a:t>
            </a:r>
            <a:r>
              <a:rPr lang="en-US" dirty="0" smtClean="0">
                <a:solidFill>
                  <a:srgbClr val="FF0000"/>
                </a:solidFill>
              </a:rPr>
              <a:t> in order to control its price, consistent with the ultimate goals of monetary policy . 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What is the price of bank reserves</a:t>
            </a:r>
            <a:r>
              <a:rPr lang="en-US" dirty="0" smtClean="0"/>
              <a:t>? The price of bank reserves is fixed in terms of </a:t>
            </a:r>
            <a:r>
              <a:rPr lang="en-US" b="1" dirty="0" smtClean="0"/>
              <a:t>short</a:t>
            </a:r>
            <a:r>
              <a:rPr lang="en-US" dirty="0" smtClean="0"/>
              <a:t> </a:t>
            </a:r>
            <a:r>
              <a:rPr lang="en-US" b="1" dirty="0" smtClean="0"/>
              <a:t>term</a:t>
            </a:r>
            <a:r>
              <a:rPr lang="en-US" dirty="0" smtClean="0"/>
              <a:t> interest rates. This is set in terms of overnight inter-bank borrowing and lending rates which affect the reserves that the banks keep. </a:t>
            </a:r>
          </a:p>
          <a:p>
            <a:r>
              <a:rPr lang="en-US" dirty="0" smtClean="0"/>
              <a:t>As markets do not clear often on their own the central bank itself steps in by influencing the </a:t>
            </a:r>
            <a:r>
              <a:rPr lang="en-US" b="1" dirty="0" smtClean="0"/>
              <a:t>short</a:t>
            </a:r>
            <a:r>
              <a:rPr lang="en-US" dirty="0" smtClean="0"/>
              <a:t>-</a:t>
            </a:r>
            <a:r>
              <a:rPr lang="en-US" b="1" dirty="0" smtClean="0"/>
              <a:t>term</a:t>
            </a:r>
            <a:r>
              <a:rPr lang="en-US" dirty="0" smtClean="0"/>
              <a:t> interest rates by affecting </a:t>
            </a:r>
            <a:r>
              <a:rPr lang="en-US" b="1" dirty="0" smtClean="0"/>
              <a:t>short</a:t>
            </a:r>
            <a:r>
              <a:rPr lang="en-US" dirty="0" smtClean="0"/>
              <a:t>-</a:t>
            </a:r>
            <a:r>
              <a:rPr lang="en-US" b="1" dirty="0" smtClean="0"/>
              <a:t>term</a:t>
            </a:r>
            <a:r>
              <a:rPr lang="en-US" dirty="0" smtClean="0"/>
              <a:t> repurchase obligations with banks.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Measures used by short term liquidity Management 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rgbClr val="00B050"/>
                </a:solidFill>
              </a:rPr>
              <a:t>Sterilization: </a:t>
            </a:r>
          </a:p>
          <a:p>
            <a:pPr marL="514350" indent="-514350"/>
            <a:r>
              <a:rPr lang="en-US" dirty="0" smtClean="0">
                <a:solidFill>
                  <a:srgbClr val="00B050"/>
                </a:solidFill>
              </a:rPr>
              <a:t> re cycling of foreign capital inflows to prevent appreciation of domestic currency and inflation</a:t>
            </a:r>
          </a:p>
          <a:p>
            <a:pPr marL="514350" indent="-514350"/>
            <a:r>
              <a:rPr lang="en-US" dirty="0" smtClean="0">
                <a:solidFill>
                  <a:srgbClr val="FF0000"/>
                </a:solidFill>
              </a:rPr>
              <a:t>Carried by OMO</a:t>
            </a:r>
          </a:p>
          <a:p>
            <a:pPr marL="514350" indent="-514350"/>
            <a:r>
              <a:rPr lang="en-US" dirty="0" smtClean="0">
                <a:solidFill>
                  <a:srgbClr val="00B050"/>
                </a:solidFill>
              </a:rPr>
              <a:t>Can lead to problems: increase demand for funds and therefore rate of interest leading to further inflows of foreign capital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None/>
            </a:pPr>
            <a:r>
              <a:rPr lang="en-US" dirty="0" smtClean="0"/>
              <a:t>2. </a:t>
            </a:r>
            <a:r>
              <a:rPr lang="en-US" dirty="0" smtClean="0">
                <a:solidFill>
                  <a:srgbClr val="00B050"/>
                </a:solidFill>
              </a:rPr>
              <a:t>Use of Repo/Reverse Repo: </a:t>
            </a:r>
          </a:p>
          <a:p>
            <a:pPr marL="514350" indent="-514350"/>
            <a:r>
              <a:rPr lang="en-US" dirty="0" smtClean="0">
                <a:solidFill>
                  <a:srgbClr val="FF0000"/>
                </a:solidFill>
              </a:rPr>
              <a:t>Introduced in 1992 by RBI</a:t>
            </a:r>
          </a:p>
          <a:p>
            <a:pPr marL="514350" indent="-514350"/>
            <a:r>
              <a:rPr lang="en-US" dirty="0" smtClean="0">
                <a:solidFill>
                  <a:srgbClr val="00B050"/>
                </a:solidFill>
              </a:rPr>
              <a:t>It is Swap deal  sale of securities with a promise to re - purchase in future date at a pre determined price.( Injection of Liquidity)</a:t>
            </a:r>
          </a:p>
          <a:p>
            <a:pPr marL="514350" indent="-514350"/>
            <a:r>
              <a:rPr lang="en-US" dirty="0" smtClean="0">
                <a:solidFill>
                  <a:srgbClr val="FF0000"/>
                </a:solidFill>
              </a:rPr>
              <a:t>Reverse repo: is the rate that banks get from RBI to park short term excess funds(Absorption of liquidity)</a:t>
            </a:r>
          </a:p>
          <a:p>
            <a:pPr marL="514350" indent="-514350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01762"/>
          </a:xfrm>
        </p:spPr>
        <p:txBody>
          <a:bodyPr>
            <a:normAutofit fontScale="90000"/>
          </a:bodyPr>
          <a:lstStyle/>
          <a:p>
            <a:pPr algn="l"/>
            <a:r>
              <a:rPr lang="en-US" sz="2700" b="1" dirty="0" smtClean="0"/>
              <a:t>Tender for fixed rate Overnight </a:t>
            </a:r>
            <a:r>
              <a:rPr lang="en-US" sz="2700" b="1" dirty="0" err="1" smtClean="0"/>
              <a:t>RepurchaseAgreements</a:t>
            </a:r>
            <a:r>
              <a:rPr lang="en-US" sz="2700" b="1" dirty="0" smtClean="0"/>
              <a:t> ( Repo) Auction to be held on ___________by Reserve Bank of India </a:t>
            </a:r>
            <a:r>
              <a:rPr lang="en-US" sz="2700" dirty="0" smtClean="0"/>
              <a:t/>
            </a:r>
            <a:br>
              <a:rPr lang="en-US" sz="2700" dirty="0" smtClean="0"/>
            </a:br>
            <a:r>
              <a:rPr lang="en-US" sz="2700" dirty="0" smtClean="0"/>
              <a:t>from you on __________________________.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I/We* the undersigned hereby submit tender as set out below for the </a:t>
            </a:r>
            <a:r>
              <a:rPr lang="en-US" b="1" dirty="0" smtClean="0"/>
              <a:t>sale</a:t>
            </a:r>
            <a:r>
              <a:rPr lang="en-US" dirty="0" smtClean="0"/>
              <a:t> of Government of India dated securities/eligible Treasury Bills to you on ___________________ with the undertaking that the same securities will be purchased back________________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Application form for repo Auction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458200" cy="44701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9200"/>
                <a:gridCol w="3429000"/>
                <a:gridCol w="3810000"/>
              </a:tblGrid>
              <a:tr h="960120">
                <a:tc>
                  <a:txBody>
                    <a:bodyPr/>
                    <a:lstStyle/>
                    <a:p>
                      <a:pPr algn="just"/>
                      <a:r>
                        <a:rPr lang="en-US" dirty="0"/>
                        <a:t>1.</a:t>
                      </a: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/>
                        <a:t>Name of the tenderer &amp; Address</a:t>
                      </a: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 </a:t>
                      </a:r>
                    </a:p>
                  </a:txBody>
                  <a:tcPr marL="66675" marR="66675" marT="66675" marB="66675"/>
                </a:tc>
              </a:tr>
              <a:tr h="1402080">
                <a:tc>
                  <a:txBody>
                    <a:bodyPr/>
                    <a:lstStyle/>
                    <a:p>
                      <a:pPr algn="just"/>
                      <a:r>
                        <a:rPr lang="en-US" dirty="0"/>
                        <a:t>2.</a:t>
                      </a: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dirty="0"/>
                        <a:t>Amount bid@ (in figures)</a:t>
                      </a:r>
                    </a:p>
                    <a:p>
                      <a:pPr algn="just"/>
                      <a:endParaRPr lang="en-US" dirty="0" smtClean="0"/>
                    </a:p>
                    <a:p>
                      <a:pPr algn="just"/>
                      <a:endParaRPr lang="en-US" dirty="0" smtClean="0"/>
                    </a:p>
                    <a:p>
                      <a:pPr algn="just"/>
                      <a:r>
                        <a:rPr lang="en-US" dirty="0" smtClean="0"/>
                        <a:t>(</a:t>
                      </a:r>
                      <a:r>
                        <a:rPr lang="en-US" dirty="0"/>
                        <a:t>in words) </a:t>
                      </a: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dirty="0"/>
                        <a:t>Rs. __________________ </a:t>
                      </a:r>
                      <a:r>
                        <a:rPr lang="en-US" dirty="0" err="1" smtClean="0"/>
                        <a:t>crore</a:t>
                      </a:r>
                      <a:endParaRPr lang="en-US" dirty="0" smtClean="0"/>
                    </a:p>
                    <a:p>
                      <a:pPr algn="just"/>
                      <a:endParaRPr lang="en-US" dirty="0" smtClean="0"/>
                    </a:p>
                    <a:p>
                      <a:pPr algn="just"/>
                      <a:endParaRPr lang="en-US" dirty="0"/>
                    </a:p>
                    <a:p>
                      <a:pPr algn="just"/>
                      <a:r>
                        <a:rPr lang="en-US" dirty="0"/>
                        <a:t>Rupees _________________ </a:t>
                      </a:r>
                      <a:r>
                        <a:rPr lang="en-US" dirty="0" err="1"/>
                        <a:t>crore</a:t>
                      </a:r>
                      <a:endParaRPr lang="en-US" dirty="0"/>
                    </a:p>
                  </a:txBody>
                  <a:tcPr marL="66675" marR="66675" marT="66675" marB="66675"/>
                </a:tc>
              </a:tr>
              <a:tr h="960120">
                <a:tc>
                  <a:txBody>
                    <a:bodyPr/>
                    <a:lstStyle/>
                    <a:p>
                      <a:pPr algn="just"/>
                      <a:r>
                        <a:rPr lang="en-US"/>
                        <a:t>3.</a:t>
                      </a: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/>
                        <a:t>Repo Rate (per cent per annum) fixed by RBI </a:t>
                      </a: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 </a:t>
                      </a:r>
                    </a:p>
                  </a:txBody>
                  <a:tcPr marL="66675" marR="66675" marT="66675" marB="66675"/>
                </a:tc>
              </a:tr>
              <a:tr h="573926">
                <a:tc>
                  <a:txBody>
                    <a:bodyPr/>
                    <a:lstStyle/>
                    <a:p>
                      <a:pPr algn="just"/>
                      <a:r>
                        <a:rPr lang="en-US"/>
                        <a:t>4.</a:t>
                      </a: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/>
                        <a:t>Telephone No.</a:t>
                      </a: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 </a:t>
                      </a:r>
                    </a:p>
                  </a:txBody>
                  <a:tcPr marL="66675" marR="66675" marT="66675" marB="66675"/>
                </a:tc>
              </a:tr>
              <a:tr h="573926">
                <a:tc>
                  <a:txBody>
                    <a:bodyPr/>
                    <a:lstStyle/>
                    <a:p>
                      <a:pPr algn="just"/>
                      <a:r>
                        <a:rPr lang="en-US"/>
                        <a:t>5.</a:t>
                      </a: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/>
                        <a:t>Fax No.</a:t>
                      </a: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 </a:t>
                      </a:r>
                    </a:p>
                  </a:txBody>
                  <a:tcPr marL="66675" marR="66675" marT="66675" marB="66675"/>
                </a:tc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3841190" y="6278881"/>
            <a:ext cx="22548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/>
              <a:t>Undertakings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507</TotalTime>
  <Words>990</Words>
  <Application>Microsoft Office PowerPoint</Application>
  <PresentationFormat>On-screen Show (4:3)</PresentationFormat>
  <Paragraphs>127</Paragraphs>
  <Slides>17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Office Theme</vt:lpstr>
      <vt:lpstr>Slide 1</vt:lpstr>
      <vt:lpstr>     </vt:lpstr>
      <vt:lpstr>Slide 3</vt:lpstr>
      <vt:lpstr>Slide 4</vt:lpstr>
      <vt:lpstr>What is liquidity management?</vt:lpstr>
      <vt:lpstr>Measures used by short term liquidity Management </vt:lpstr>
      <vt:lpstr>Slide 7</vt:lpstr>
      <vt:lpstr>Tender for fixed rate Overnight RepurchaseAgreements ( Repo) Auction to be held on ___________by Reserve Bank of India  from you on __________________________. </vt:lpstr>
      <vt:lpstr>Application form for repo Auction</vt:lpstr>
      <vt:lpstr>Slide 10</vt:lpstr>
      <vt:lpstr>Liquidity Adjustment Facility</vt:lpstr>
      <vt:lpstr>The results of the RBI Repo/Reverse Repo auctions held on June 25, 2010 are: </vt:lpstr>
      <vt:lpstr>Introduction of market stabilization scheme (MSS)</vt:lpstr>
      <vt:lpstr>Challenge of open economy</vt:lpstr>
      <vt:lpstr>Difficulties</vt:lpstr>
      <vt:lpstr>Slide 16</vt:lpstr>
      <vt:lpstr>Joke for the day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Coping With Liquidity Management in India: A Practitioner's View Rakesh Mohan ·  http://rbidocs.rbi.org.in/rdocs/Speeches/DOCs/69613.doc  </dc:title>
  <dc:creator/>
  <cp:lastModifiedBy>.</cp:lastModifiedBy>
  <cp:revision>44</cp:revision>
  <dcterms:created xsi:type="dcterms:W3CDTF">2006-08-16T00:00:00Z</dcterms:created>
  <dcterms:modified xsi:type="dcterms:W3CDTF">2010-07-06T16:09:33Z</dcterms:modified>
</cp:coreProperties>
</file>